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303" r:id="rId2"/>
    <p:sldId id="317" r:id="rId3"/>
    <p:sldId id="322" r:id="rId4"/>
    <p:sldId id="333" r:id="rId5"/>
    <p:sldId id="359" r:id="rId6"/>
    <p:sldId id="334" r:id="rId7"/>
    <p:sldId id="335" r:id="rId8"/>
    <p:sldId id="332" r:id="rId9"/>
    <p:sldId id="344" r:id="rId10"/>
    <p:sldId id="345" r:id="rId11"/>
    <p:sldId id="357" r:id="rId12"/>
    <p:sldId id="350" r:id="rId13"/>
    <p:sldId id="351" r:id="rId14"/>
    <p:sldId id="358" r:id="rId15"/>
    <p:sldId id="336" r:id="rId16"/>
    <p:sldId id="360" r:id="rId17"/>
    <p:sldId id="337" r:id="rId18"/>
    <p:sldId id="338" r:id="rId19"/>
    <p:sldId id="339" r:id="rId20"/>
    <p:sldId id="368" r:id="rId21"/>
    <p:sldId id="369" r:id="rId22"/>
    <p:sldId id="370" r:id="rId23"/>
    <p:sldId id="371" r:id="rId24"/>
    <p:sldId id="372" r:id="rId25"/>
    <p:sldId id="373" r:id="rId26"/>
    <p:sldId id="340" r:id="rId27"/>
    <p:sldId id="361" r:id="rId28"/>
    <p:sldId id="341" r:id="rId29"/>
    <p:sldId id="342" r:id="rId30"/>
    <p:sldId id="343" r:id="rId31"/>
    <p:sldId id="362" r:id="rId32"/>
    <p:sldId id="363" r:id="rId33"/>
    <p:sldId id="364" r:id="rId34"/>
    <p:sldId id="365" r:id="rId35"/>
    <p:sldId id="366" r:id="rId36"/>
    <p:sldId id="367" r:id="rId37"/>
    <p:sldId id="300" r:id="rId38"/>
  </p:sldIdLst>
  <p:sldSz cx="9144000" cy="5143500" type="screen16x9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o Berger" initials="M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B81"/>
    <a:srgbClr val="009FE4"/>
    <a:srgbClr val="009EE1"/>
    <a:srgbClr val="77B828"/>
    <a:srgbClr val="0EA334"/>
    <a:srgbClr val="0069B5"/>
    <a:srgbClr val="002F5D"/>
    <a:srgbClr val="5E8FA4"/>
    <a:srgbClr val="931A82"/>
    <a:srgbClr val="D03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26" autoAdjust="0"/>
  </p:normalViewPr>
  <p:slideViewPr>
    <p:cSldViewPr snapToObjects="1" showGuides="1">
      <p:cViewPr>
        <p:scale>
          <a:sx n="100" d="100"/>
          <a:sy n="100" d="100"/>
        </p:scale>
        <p:origin x="232" y="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C339963-249C-7240-9DBD-46399B928457}" type="datetime1">
              <a:rPr lang="de-DE" smtClean="0">
                <a:latin typeface="Lucida Sans Unicode"/>
              </a:rPr>
              <a:t>11.03.2024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9972364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6664D261-04BA-7547-99A0-1F3D4B614F7F}" type="datetime1">
              <a:rPr lang="de-DE" smtClean="0"/>
              <a:t>11.03.2024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5129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ED478D9B-B69C-440B-AC17-F6BDA4A08E22}"/>
              </a:ext>
            </a:extLst>
          </p:cNvPr>
          <p:cNvSpPr/>
          <p:nvPr userDrawn="1"/>
        </p:nvSpPr>
        <p:spPr bwMode="auto">
          <a:xfrm>
            <a:off x="0" y="4156075"/>
            <a:ext cx="9144000" cy="995196"/>
          </a:xfrm>
          <a:prstGeom prst="rect">
            <a:avLst/>
          </a:prstGeom>
          <a:solidFill>
            <a:srgbClr val="951B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951B81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8AB4C-7227-4F1F-AE3C-4BB632D0CD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3707" y="339502"/>
            <a:ext cx="6086856" cy="249021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E067514-1FCA-5840-BF0A-7EFCC4EFFE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84219" y="4238175"/>
            <a:ext cx="4775561" cy="830996"/>
          </a:xfrm>
          <a:prstGeom prst="rect">
            <a:avLst/>
          </a:prstGeom>
        </p:spPr>
        <p:txBody>
          <a:bodyPr anchor="b"/>
          <a:lstStyle>
            <a:lvl1pPr algn="ctr">
              <a:defRPr sz="24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72E3124-A01B-4DB9-8DF1-CFAE99957207}"/>
              </a:ext>
            </a:extLst>
          </p:cNvPr>
          <p:cNvSpPr/>
          <p:nvPr userDrawn="1"/>
        </p:nvSpPr>
        <p:spPr bwMode="auto">
          <a:xfrm>
            <a:off x="0" y="4156075"/>
            <a:ext cx="9144000" cy="995196"/>
          </a:xfrm>
          <a:prstGeom prst="rect">
            <a:avLst/>
          </a:prstGeom>
          <a:solidFill>
            <a:srgbClr val="951B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6F94C7-9256-4A9F-8AAD-C7240DA1D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223478"/>
            <a:ext cx="4680520" cy="120978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443B1A3-435F-413E-9EFD-813D73ACEC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244613"/>
            <a:ext cx="6120680" cy="123229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CD9D6ED-1B9D-2E4B-BEDE-430622BBC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2914975"/>
            <a:ext cx="5598566" cy="1241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rgbClr val="951B8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E0201694-A00A-DD44-AFFB-DBA68570D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4300538"/>
            <a:ext cx="5599113" cy="647700"/>
          </a:xfrm>
          <a:prstGeom prst="rect">
            <a:avLst/>
          </a:prstGeom>
        </p:spPr>
        <p:txBody>
          <a:bodyPr lIns="0" tIns="46800" anchor="t"/>
          <a:lstStyle>
            <a:lvl1pPr marL="217884" indent="0" algn="l"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fi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9E8DE4A3-A050-3D4F-A88C-4734F73D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951B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701A8D4A-8B37-3046-A2A8-B935175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EA3E5559-B07F-9747-8392-DF96860FC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13AD3D1-71C1-E945-BF0B-DEF0B4803AC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C38F3038-446A-6543-AC0F-BD089B9CB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4329088"/>
            <a:ext cx="1877344" cy="768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3043BD-21A6-974D-A5C0-33CBB83B7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4329088"/>
            <a:ext cx="1877344" cy="768047"/>
          </a:xfrm>
          <a:prstGeom prst="rect">
            <a:avLst/>
          </a:prstGeom>
        </p:spPr>
      </p:pic>
      <p:sp>
        <p:nvSpPr>
          <p:cNvPr id="7" name="Tabellenplatzhalter 4">
            <a:extLst>
              <a:ext uri="{FF2B5EF4-FFF2-40B4-BE49-F238E27FC236}">
                <a16:creationId xmlns:a16="http://schemas.microsoft.com/office/drawing/2014/main" id="{2C8078C8-7FF7-424E-802B-67291416BA5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4840" y="857251"/>
            <a:ext cx="7932737" cy="3154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900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icon to add table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F3BEB799-EBF6-A14B-8FB1-CA095951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6ADC7F-C1B4-6F40-8B8A-F129BA1772C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el 4">
            <a:extLst>
              <a:ext uri="{FF2B5EF4-FFF2-40B4-BE49-F238E27FC236}">
                <a16:creationId xmlns:a16="http://schemas.microsoft.com/office/drawing/2014/main" id="{9B1F74D2-9501-4746-ADE8-AF51F8D5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951B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Einspalt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FB17DF-CA4A-5049-A349-C1DE44EF6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4329088"/>
            <a:ext cx="1877344" cy="768047"/>
          </a:xfrm>
          <a:prstGeom prst="rect">
            <a:avLst/>
          </a:prstGeom>
        </p:spPr>
      </p:pic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278273B9-2781-014D-AA2C-13C1F1DD73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404" y="987574"/>
            <a:ext cx="2516734" cy="295232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32DDD055-0AFF-0C47-B91D-08AC0F4EA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C2E773D3-372F-F144-A954-769949E7B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9872" y="1004046"/>
            <a:ext cx="5108724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7E37176E-AF83-8F4E-9478-7F6663D2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951B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AB1050-FF3E-754F-B8EA-5D47C8950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4329088"/>
            <a:ext cx="1877344" cy="768047"/>
          </a:xfrm>
          <a:prstGeom prst="rect">
            <a:avLst/>
          </a:prstGeom>
        </p:spPr>
      </p:pic>
      <p:sp>
        <p:nvSpPr>
          <p:cNvPr id="5" name="Bildplatzhalter 8">
            <a:extLst>
              <a:ext uri="{FF2B5EF4-FFF2-40B4-BE49-F238E27FC236}">
                <a16:creationId xmlns:a16="http://schemas.microsoft.com/office/drawing/2014/main" id="{B38944B9-DC15-9F45-908F-0D9CDF8B10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4837" y="1004046"/>
            <a:ext cx="5191125" cy="2935854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775A9C0E-73FA-CA45-92DE-7C964835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699883A-8642-AE40-B696-E28E9A1848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5DBBA71-87D3-6B43-9235-81CDF697D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2160" y="1004046"/>
            <a:ext cx="2516436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A76772A8-ACE3-B94A-8A68-82870AA7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951B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28"/>
          <p:cNvCxnSpPr/>
          <p:nvPr/>
        </p:nvCxnSpPr>
        <p:spPr bwMode="auto">
          <a:xfrm>
            <a:off x="-990600" y="3258741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201341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00608" y="3363838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3599259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1884759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404664" y="470132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11651679-CC99-4664-A597-ACB41165A7DD}"/>
              </a:ext>
            </a:extLst>
          </p:cNvPr>
          <p:cNvCxnSpPr/>
          <p:nvPr userDrawn="1"/>
        </p:nvCxnSpPr>
        <p:spPr bwMode="auto">
          <a:xfrm>
            <a:off x="3635896" y="1364278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7">
            <a:extLst>
              <a:ext uri="{FF2B5EF4-FFF2-40B4-BE49-F238E27FC236}">
                <a16:creationId xmlns:a16="http://schemas.microsoft.com/office/drawing/2014/main" id="{E9775215-4E3B-4000-AC84-9B6070847206}"/>
              </a:ext>
            </a:extLst>
          </p:cNvPr>
          <p:cNvCxnSpPr/>
          <p:nvPr userDrawn="1"/>
        </p:nvCxnSpPr>
        <p:spPr bwMode="auto">
          <a:xfrm>
            <a:off x="3725888" y="3526775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8" r:id="rId2"/>
    <p:sldLayoutId id="2147483667" r:id="rId3"/>
    <p:sldLayoutId id="2147483670" r:id="rId4"/>
    <p:sldLayoutId id="2147483666" r:id="rId5"/>
    <p:sldLayoutId id="2147483671" r:id="rId6"/>
  </p:sldLayoutIdLst>
  <p:hf sldNum="0" hdr="0" ftr="0" dt="0"/>
  <p:txStyles>
    <p:titleStyle>
      <a:lvl1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3429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6858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0287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3716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557213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86320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16919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47399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17799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1228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24657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28086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31515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5" userDrawn="1">
          <p15:clr>
            <a:srgbClr val="F26B43"/>
          </p15:clr>
        </p15:guide>
        <p15:guide id="2" orient="horz" pos="2754" userDrawn="1">
          <p15:clr>
            <a:srgbClr val="F26B43"/>
          </p15:clr>
        </p15:guide>
        <p15:guide id="3" pos="5375" userDrawn="1">
          <p15:clr>
            <a:srgbClr val="F26B43"/>
          </p15:clr>
        </p15:guide>
        <p15:guide id="4" pos="3651" userDrawn="1">
          <p15:clr>
            <a:srgbClr val="F26B43"/>
          </p15:clr>
        </p15:guide>
        <p15:guide id="5" pos="2109" userDrawn="1">
          <p15:clr>
            <a:srgbClr val="F26B43"/>
          </p15:clr>
        </p15:guide>
        <p15:guide id="6" pos="1973" userDrawn="1">
          <p15:clr>
            <a:srgbClr val="F26B43"/>
          </p15:clr>
        </p15:guide>
        <p15:guide id="7" pos="3787" userDrawn="1">
          <p15:clr>
            <a:srgbClr val="F26B43"/>
          </p15:clr>
        </p15:guide>
        <p15:guide id="8" orient="horz" pos="214" userDrawn="1">
          <p15:clr>
            <a:srgbClr val="F26B43"/>
          </p15:clr>
        </p15:guide>
        <p15:guide id="9" orient="horz" pos="2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9ACC320-7FA2-4D08-9039-25F23CD08550}"/>
              </a:ext>
            </a:extLst>
          </p:cNvPr>
          <p:cNvSpPr/>
          <p:nvPr/>
        </p:nvSpPr>
        <p:spPr>
          <a:xfrm>
            <a:off x="611188" y="2955746"/>
            <a:ext cx="5598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28650">
              <a:defRPr/>
            </a:pPr>
            <a:r>
              <a:rPr lang="en-US" altLang="de-DE" b="1" kern="0" dirty="0">
                <a:solidFill>
                  <a:srgbClr val="951B81"/>
                </a:solidFill>
                <a:latin typeface="Lucida Sans Unicode" panose="020B0602030504020204"/>
                <a:sym typeface="Lucida Grande" charset="0"/>
              </a:rPr>
              <a:t>Chemical Reaction Neural Networks for Biomass Pyrolysis Kinetics</a:t>
            </a:r>
          </a:p>
        </p:txBody>
      </p:sp>
      <p:sp>
        <p:nvSpPr>
          <p:cNvPr id="3" name="Text Box 1"/>
          <p:cNvSpPr txBox="1"/>
          <p:nvPr/>
        </p:nvSpPr>
        <p:spPr>
          <a:xfrm>
            <a:off x="7241223" y="4660265"/>
            <a:ext cx="17024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14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By: </a:t>
            </a:r>
            <a:r>
              <a:rPr lang="en-US" sz="14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Suraj Adhikari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5536" y="996941"/>
            <a:ext cx="8496451" cy="3021098"/>
            <a:chOff x="163313" y="997888"/>
            <a:chExt cx="9452127" cy="30784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13" y="997889"/>
              <a:ext cx="3074587" cy="30784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083" y="997888"/>
              <a:ext cx="3074587" cy="307843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853" y="997889"/>
              <a:ext cx="3074587" cy="3078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2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78" y="1172784"/>
            <a:ext cx="2736607" cy="2740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2" y="1172784"/>
            <a:ext cx="2749864" cy="2753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2" y="1172784"/>
            <a:ext cx="2866760" cy="28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mg Experiments Results with Extra Reaction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464" y="801765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/>
              <a:t>With 5 species, 9 reactions, 1 Catalyst </a:t>
            </a:r>
            <a:r>
              <a:rPr lang="en-GB" sz="1400" dirty="0" smtClean="0"/>
              <a:t>species</a:t>
            </a:r>
            <a:endParaRPr lang="en-US" sz="1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48095" y="1452639"/>
          <a:ext cx="8047809" cy="285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663356743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1312286628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2182291995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276644382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43370738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144623399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924310010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783856976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1134457383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1500034952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1933893358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75785552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988031626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2122053583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Cat.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E</a:t>
                      </a:r>
                      <a:r>
                        <a:rPr lang="en-GB" altLang="en-US" sz="900" baseline="-25000" dirty="0" err="1"/>
                        <a:t>a</a:t>
                      </a:r>
                      <a:endParaRPr lang="en-GB" altLang="en-US" sz="9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Vola</a:t>
                      </a:r>
                      <a:r>
                        <a:rPr lang="en-GB" altLang="en-US" sz="9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113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122.33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14.19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1.88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827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112.07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8.44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70050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100.55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10.98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0.28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54263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88.96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13.68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5577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58.69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9.58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0.27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9661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69.75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15.51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9707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67.52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1.01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80766"/>
                  </a:ext>
                </a:extLst>
              </a:tr>
              <a:tr h="2647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16.87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0.22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226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R9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0.57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46.41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0.1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4.96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0.13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0.36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-0.57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0.09</a:t>
                      </a:r>
                      <a:endParaRPr lang="en-GB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5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Profiles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4" y="1119640"/>
            <a:ext cx="2746507" cy="2749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96" y="1068587"/>
            <a:ext cx="2797496" cy="2800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97" y="1068586"/>
            <a:ext cx="2797496" cy="28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191" y="1169245"/>
            <a:ext cx="2732884" cy="2736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1950"/>
            <a:ext cx="2675585" cy="2678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5" y="1154930"/>
            <a:ext cx="2712558" cy="2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 species, 8 Reaction, 1 Catalyst species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Case </a:t>
            </a:r>
            <a:r>
              <a:rPr lang="en-GB" dirty="0" smtClean="0"/>
              <a:t>Example 2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7641FD-493D-8D72-3779-D6FFF93AC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391001"/>
              </p:ext>
            </p:extLst>
          </p:nvPr>
        </p:nvGraphicFramePr>
        <p:xfrm>
          <a:off x="642209" y="1388986"/>
          <a:ext cx="8047809" cy="258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185.75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235.51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242.33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113.35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3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034A-77A9-0718-BBFE-F941625EF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079430"/>
              </p:ext>
            </p:extLst>
          </p:nvPr>
        </p:nvGraphicFramePr>
        <p:xfrm>
          <a:off x="1475656" y="985002"/>
          <a:ext cx="5704865" cy="288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5455">
                  <a:extLst>
                    <a:ext uri="{9D8B030D-6E8A-4147-A177-3AD203B41FA5}">
                      <a16:colId xmlns:a16="http://schemas.microsoft.com/office/drawing/2014/main" val="3555011781"/>
                    </a:ext>
                  </a:extLst>
                </a:gridCol>
                <a:gridCol w="2062762">
                  <a:extLst>
                    <a:ext uri="{9D8B030D-6E8A-4147-A177-3AD203B41FA5}">
                      <a16:colId xmlns:a16="http://schemas.microsoft.com/office/drawing/2014/main" val="3709260434"/>
                    </a:ext>
                  </a:extLst>
                </a:gridCol>
                <a:gridCol w="448619">
                  <a:extLst>
                    <a:ext uri="{9D8B030D-6E8A-4147-A177-3AD203B41FA5}">
                      <a16:colId xmlns:a16="http://schemas.microsoft.com/office/drawing/2014/main" val="3813683545"/>
                    </a:ext>
                  </a:extLst>
                </a:gridCol>
                <a:gridCol w="2748029">
                  <a:extLst>
                    <a:ext uri="{9D8B030D-6E8A-4147-A177-3AD203B41FA5}">
                      <a16:colId xmlns:a16="http://schemas.microsoft.com/office/drawing/2014/main" val="108189787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Reaction Mechanism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359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R1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 S2 + 0.04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 S3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53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R2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 S2 + 0.71 S3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 S4 + 0.01Vol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R3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Cell + 0.01 S2 + 0.09 S3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 S4 + 0.03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804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R4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0.06 S2 + 0.09 S3 + 0.06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1458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R5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 S3 + 0.83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 S2 + 0.87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300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R6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 S2 + 0.6 S3 + 0.07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599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R7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 Cell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 S3 + 0.77 S4 + 0.18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62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R8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 Cell + 0.1 S3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 S2 + 0.26 S4 + 0.03 Vol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853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9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Test data </a:t>
            </a:r>
            <a:r>
              <a:rPr lang="en-GB" dirty="0" smtClean="0"/>
              <a:t>(2.5 </a:t>
            </a:r>
            <a:r>
              <a:rPr lang="en-GB" dirty="0"/>
              <a:t>K/min HR Experiment)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00" y="1145552"/>
            <a:ext cx="2712371" cy="27157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35" y="1172956"/>
            <a:ext cx="2657633" cy="2660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72956"/>
            <a:ext cx="2650984" cy="26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Test data </a:t>
            </a:r>
            <a:r>
              <a:rPr lang="en-GB" dirty="0" smtClean="0"/>
              <a:t>(10 </a:t>
            </a:r>
            <a:r>
              <a:rPr lang="en-GB" dirty="0"/>
              <a:t>K/min HR Experiment)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4" y="1117413"/>
            <a:ext cx="2784559" cy="278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03" y="1105522"/>
            <a:ext cx="2808312" cy="2811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55" y="1122391"/>
            <a:ext cx="2779588" cy="27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for Test data (5 K/min HR Experiment)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9200" y="795264"/>
            <a:ext cx="7908925" cy="3096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17" y="1015238"/>
            <a:ext cx="2866688" cy="2870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05" y="1016939"/>
            <a:ext cx="2766062" cy="2769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0" y="1007397"/>
            <a:ext cx="2847948" cy="28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62516"/>
              </p:ext>
            </p:extLst>
          </p:nvPr>
        </p:nvGraphicFramePr>
        <p:xfrm>
          <a:off x="2051720" y="743527"/>
          <a:ext cx="4464495" cy="35667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8213">
                  <a:extLst>
                    <a:ext uri="{9D8B030D-6E8A-4147-A177-3AD203B41FA5}">
                      <a16:colId xmlns:a16="http://schemas.microsoft.com/office/drawing/2014/main" val="3272751501"/>
                    </a:ext>
                  </a:extLst>
                </a:gridCol>
                <a:gridCol w="682483">
                  <a:extLst>
                    <a:ext uri="{9D8B030D-6E8A-4147-A177-3AD203B41FA5}">
                      <a16:colId xmlns:a16="http://schemas.microsoft.com/office/drawing/2014/main" val="4088285511"/>
                    </a:ext>
                  </a:extLst>
                </a:gridCol>
                <a:gridCol w="703829">
                  <a:extLst>
                    <a:ext uri="{9D8B030D-6E8A-4147-A177-3AD203B41FA5}">
                      <a16:colId xmlns:a16="http://schemas.microsoft.com/office/drawing/2014/main" val="738767703"/>
                    </a:ext>
                  </a:extLst>
                </a:gridCol>
                <a:gridCol w="777017">
                  <a:extLst>
                    <a:ext uri="{9D8B030D-6E8A-4147-A177-3AD203B41FA5}">
                      <a16:colId xmlns:a16="http://schemas.microsoft.com/office/drawing/2014/main" val="3277169944"/>
                    </a:ext>
                  </a:extLst>
                </a:gridCol>
                <a:gridCol w="717857">
                  <a:extLst>
                    <a:ext uri="{9D8B030D-6E8A-4147-A177-3AD203B41FA5}">
                      <a16:colId xmlns:a16="http://schemas.microsoft.com/office/drawing/2014/main" val="3754415416"/>
                    </a:ext>
                  </a:extLst>
                </a:gridCol>
                <a:gridCol w="905096">
                  <a:extLst>
                    <a:ext uri="{9D8B030D-6E8A-4147-A177-3AD203B41FA5}">
                      <a16:colId xmlns:a16="http://schemas.microsoft.com/office/drawing/2014/main" val="4011471059"/>
                    </a:ext>
                  </a:extLst>
                </a:gridCol>
              </a:tblGrid>
              <a:tr h="3021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</a:t>
                      </a:r>
                      <a:r>
                        <a:rPr lang="en-US" sz="900" baseline="-25000">
                          <a:effectLst/>
                        </a:rPr>
                        <a:t>0</a:t>
                      </a:r>
                      <a:r>
                        <a:rPr lang="en-US" sz="900">
                          <a:effectLst/>
                        </a:rPr>
                        <a:t> (mg)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β (K/min)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[KCL] (%)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Lid (Yes/No)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60538114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84131644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990106333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9626031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861976615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897150404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Train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915998859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320806353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304544082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030535481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21214056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416404610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708156540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97968421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103229993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178238039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862920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3304932935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1530710235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648981826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662458677"/>
                  </a:ext>
                </a:extLst>
              </a:tr>
              <a:tr h="1554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90" marR="56690" marT="0" marB="0"/>
                </a:tc>
                <a:extLst>
                  <a:ext uri="{0D108BD9-81ED-4DB2-BD59-A6C34878D82A}">
                    <a16:rowId xmlns:a16="http://schemas.microsoft.com/office/drawing/2014/main" val="248679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7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Lid Experiments Results with Extra </a:t>
            </a:r>
            <a:r>
              <a:rPr lang="en-GB" dirty="0" smtClean="0"/>
              <a:t>Reaction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872" y="864061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With 5 species, 9 reactions, 1 Catalyst </a:t>
            </a:r>
            <a:r>
              <a:rPr lang="en-GB" sz="1400" dirty="0" smtClean="0"/>
              <a:t>species</a:t>
            </a: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641FD-493D-8D72-3779-D6FFF93AC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42649"/>
              </p:ext>
            </p:extLst>
          </p:nvPr>
        </p:nvGraphicFramePr>
        <p:xfrm>
          <a:off x="642209" y="1388986"/>
          <a:ext cx="8047809" cy="286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185.75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235.51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242.33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113.35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R9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0.71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0.05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42.26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0.05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3.55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0.59 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0.11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-0.71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85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15" y="1113184"/>
            <a:ext cx="2688799" cy="2692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13184"/>
            <a:ext cx="2688799" cy="2692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32" y="1113184"/>
            <a:ext cx="2679439" cy="26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74764"/>
            <a:ext cx="2761680" cy="2765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6" y="1227760"/>
            <a:ext cx="2636832" cy="2640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36116"/>
            <a:ext cx="2867679" cy="28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mg Experiments Results with Extra Reaction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464" y="801765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/>
              <a:t>With 5 species, 9 reactions, 1 Catalyst </a:t>
            </a:r>
            <a:r>
              <a:rPr lang="en-GB" sz="1400" dirty="0" smtClean="0"/>
              <a:t>species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7641FD-493D-8D72-3779-D6FFF93AC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9346"/>
              </p:ext>
            </p:extLst>
          </p:nvPr>
        </p:nvGraphicFramePr>
        <p:xfrm>
          <a:off x="642209" y="1388651"/>
          <a:ext cx="8047809" cy="286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185.75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235.51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242.33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113.35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230.57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R9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0.56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45.43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0.05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10.52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0.56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0.15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-0.77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85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42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Profiles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15" y="1175730"/>
            <a:ext cx="2688799" cy="2692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75730"/>
            <a:ext cx="2688799" cy="2692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32" y="1175730"/>
            <a:ext cx="2679439" cy="26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74764"/>
            <a:ext cx="2761680" cy="2765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6" y="1227760"/>
            <a:ext cx="2636832" cy="264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36116"/>
            <a:ext cx="2867679" cy="28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 species, 8 Reaction, 1 Catalyst species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Case </a:t>
            </a:r>
            <a:r>
              <a:rPr lang="en-GB" dirty="0" smtClean="0"/>
              <a:t>Example 3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2892AC-03A8-66D4-6CCA-40506A8D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400674"/>
              </p:ext>
            </p:extLst>
          </p:nvPr>
        </p:nvGraphicFramePr>
        <p:xfrm>
          <a:off x="628650" y="1458913"/>
          <a:ext cx="8047809" cy="258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87.65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74.54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208.53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225.42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217.46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123.34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7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034A-77A9-0718-BBFE-F941625EF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03373"/>
              </p:ext>
            </p:extLst>
          </p:nvPr>
        </p:nvGraphicFramePr>
        <p:xfrm>
          <a:off x="1475656" y="1023558"/>
          <a:ext cx="5688632" cy="288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4188">
                  <a:extLst>
                    <a:ext uri="{9D8B030D-6E8A-4147-A177-3AD203B41FA5}">
                      <a16:colId xmlns:a16="http://schemas.microsoft.com/office/drawing/2014/main" val="3555011781"/>
                    </a:ext>
                  </a:extLst>
                </a:gridCol>
                <a:gridCol w="2056892">
                  <a:extLst>
                    <a:ext uri="{9D8B030D-6E8A-4147-A177-3AD203B41FA5}">
                      <a16:colId xmlns:a16="http://schemas.microsoft.com/office/drawing/2014/main" val="3709260434"/>
                    </a:ext>
                  </a:extLst>
                </a:gridCol>
                <a:gridCol w="447343">
                  <a:extLst>
                    <a:ext uri="{9D8B030D-6E8A-4147-A177-3AD203B41FA5}">
                      <a16:colId xmlns:a16="http://schemas.microsoft.com/office/drawing/2014/main" val="3813683545"/>
                    </a:ext>
                  </a:extLst>
                </a:gridCol>
                <a:gridCol w="2740209">
                  <a:extLst>
                    <a:ext uri="{9D8B030D-6E8A-4147-A177-3AD203B41FA5}">
                      <a16:colId xmlns:a16="http://schemas.microsoft.com/office/drawing/2014/main" val="108189787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Reaction Mechanism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359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R1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0.19 Cell + 0.98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 S2 + 0.03 S3 + 0.79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53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R2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0.13 S2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0.15 S3 + 0.57 S4 + 0.11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R3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1.08 Cell + 0.3 S2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1.29 S4 + 0.09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804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R4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 Cell + 0.12 S2 + 0.16 S3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 S4 + 0.01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1458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R5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 Cell + 0.04 S3 + 0.38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 S2 + 0.33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300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R6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0.14 S3 + 0.85 S4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 S2 + 0.04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599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R7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 S2 + 2.17 S3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2.21 S4 + 0.01 Vol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62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R8</a:t>
                      </a:r>
                      <a:endParaRPr lang="en-I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 Cell + 0.01 S2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 S3 + 0.3 S4 + 1.22 Vol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853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Test data </a:t>
            </a:r>
            <a:r>
              <a:rPr lang="en-GB" dirty="0" smtClean="0"/>
              <a:t>(2.5 </a:t>
            </a:r>
            <a:r>
              <a:rPr lang="en-GB" dirty="0"/>
              <a:t>K/min HR Experiment)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85770"/>
            <a:ext cx="2732746" cy="2736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82" y="1085770"/>
            <a:ext cx="2739862" cy="2743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9" y="1080383"/>
            <a:ext cx="2745242" cy="27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Test data </a:t>
            </a:r>
            <a:r>
              <a:rPr lang="en-GB" dirty="0" smtClean="0"/>
              <a:t>(10 </a:t>
            </a:r>
            <a:r>
              <a:rPr lang="en-GB" dirty="0"/>
              <a:t>K/min HR Experiment)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0" y="1085317"/>
            <a:ext cx="2804802" cy="2808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90" y="1085317"/>
            <a:ext cx="2760477" cy="2763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4" y="1095382"/>
            <a:ext cx="2750423" cy="27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Incorporating Catalyst Species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41610" y="1340921"/>
            <a:ext cx="590465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cs typeface="Times New Roman" panose="02020603050405020304" charset="0"/>
              </a:rPr>
              <a:t>Reaction Equation </a:t>
            </a: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b="1" dirty="0" smtClean="0">
              <a:cs typeface="Times New Roman" panose="02020603050405020304" charset="0"/>
            </a:endParaRPr>
          </a:p>
          <a:p>
            <a:pPr algn="ctr"/>
            <a:endParaRPr lang="en-US" sz="1000" b="1" dirty="0">
              <a:cs typeface="Times New Roman" panose="02020603050405020304" charset="0"/>
            </a:endParaRPr>
          </a:p>
          <a:p>
            <a:pPr algn="ctr"/>
            <a:r>
              <a:rPr lang="en-US" sz="1000" b="1" dirty="0" smtClean="0">
                <a:cs typeface="Times New Roman" panose="02020603050405020304" charset="0"/>
              </a:rPr>
              <a:t>Law </a:t>
            </a:r>
            <a:r>
              <a:rPr lang="en-US" sz="1000" b="1" dirty="0">
                <a:cs typeface="Times New Roman" panose="02020603050405020304" charset="0"/>
              </a:rPr>
              <a:t>of Mass Action and Arrhenius Law</a:t>
            </a: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endParaRPr lang="en-US" sz="1000" dirty="0">
              <a:cs typeface="Times New Roman" panose="02020603050405020304" charset="0"/>
            </a:endParaRPr>
          </a:p>
          <a:p>
            <a:pPr algn="ctr"/>
            <a:r>
              <a:rPr lang="en-GB" sz="1000" i="1" dirty="0" smtClean="0">
                <a:cs typeface="Times New Roman" panose="02020603050405020304" charset="0"/>
              </a:rPr>
              <a:t>		</a:t>
            </a:r>
            <a:endParaRPr lang="en-US" sz="1000" i="1" dirty="0" smtClean="0"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0504" y="2692333"/>
                <a:ext cx="4264458" cy="689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en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en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𝐶𝑎𝑡𝑎𝑙𝑦𝑠𝑡</m:t>
                          </m:r>
                        </m:e>
                      </m:d>
                      <m:r>
                        <a:rPr lang="en-GB" sz="1400" b="0" i="1" baseline="30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000" b="0" dirty="0" smtClean="0"/>
              </a:p>
              <a:p>
                <a:endParaRPr lang="en-US" sz="2000" baseline="30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504" y="2692333"/>
                <a:ext cx="4264458" cy="689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80622" y="3486044"/>
                <a:ext cx="5584222" cy="261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 </a:t>
                </a:r>
                <a:r>
                  <a:rPr lang="en-US" sz="1200" dirty="0" smtClean="0"/>
                  <a:t>+ 0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 </a:t>
                </a:r>
                <a:r>
                  <a:rPr lang="en-US" sz="1200" dirty="0" smtClean="0"/>
                  <a:t>+ 0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𝐶𝑎𝑡𝑎𝑙𝑦𝑠𝑡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𝑙𝑛𝐴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𝑙𝑛𝑇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622" y="3486044"/>
                <a:ext cx="5584222" cy="261290"/>
              </a:xfrm>
              <a:prstGeom prst="rect">
                <a:avLst/>
              </a:prstGeom>
              <a:blipFill>
                <a:blip r:embed="rId3"/>
                <a:stretch>
                  <a:fillRect l="-328" t="-6977" r="-873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88618" y="1792541"/>
                <a:ext cx="42106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𝐶𝑎𝑡𝑎𝑙𝑦𝑠𝑡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𝐶𝑎𝑡𝑎𝑙𝑦𝑠𝑡</m:t>
                      </m:r>
                    </m:oMath>
                  </m:oMathPara>
                </a14:m>
                <a:endParaRPr lang="en-GB" sz="14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618" y="1792541"/>
                <a:ext cx="4210640" cy="215444"/>
              </a:xfrm>
              <a:prstGeom prst="rect">
                <a:avLst/>
              </a:prstGeom>
              <a:blipFill>
                <a:blip r:embed="rId4"/>
                <a:stretch>
                  <a:fillRect l="-434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67544" y="1131590"/>
            <a:ext cx="30963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 smtClean="0"/>
              <a:t>Assumptions</a:t>
            </a:r>
          </a:p>
          <a:p>
            <a:pPr algn="l"/>
            <a:endParaRPr lang="en-GB" sz="14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Output matrix weights for Catalyst species= 0 (Does not participate in reaction)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Catalyst species concentration is Initialized for each experiment (i.e. 1% or 0.1%)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Catalyst species does not change during an experiment.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73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for Test data (5 K/min HR Experiment)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9200" y="795264"/>
            <a:ext cx="7908925" cy="3096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86" y="967266"/>
            <a:ext cx="2757994" cy="2761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4" y="923964"/>
            <a:ext cx="2928575" cy="2932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14" y="935744"/>
            <a:ext cx="2856567" cy="28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Lid Experiments Results with Extra </a:t>
            </a:r>
            <a:r>
              <a:rPr lang="en-GB" dirty="0" smtClean="0"/>
              <a:t>Reaction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872" y="864061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With 5 species, 9 reactions, 1 Catalyst </a:t>
            </a:r>
            <a:r>
              <a:rPr lang="en-GB" sz="1400" dirty="0" smtClean="0"/>
              <a:t>species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2892AC-03A8-66D4-6CCA-40506A8D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49259"/>
              </p:ext>
            </p:extLst>
          </p:nvPr>
        </p:nvGraphicFramePr>
        <p:xfrm>
          <a:off x="628650" y="1458913"/>
          <a:ext cx="8047809" cy="286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87.65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74.54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208.53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225.42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217.46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123.34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R9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0.12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0.59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84.52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0-19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13.23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-0.12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0.71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-0.59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0.</a:t>
                      </a:r>
                      <a:endParaRPr lang="en-GB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5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9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69" y="1036651"/>
            <a:ext cx="2827637" cy="283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31436"/>
            <a:ext cx="2843837" cy="284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71" y="1015997"/>
            <a:ext cx="2868895" cy="28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4" y="1124159"/>
            <a:ext cx="2742539" cy="2745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159"/>
            <a:ext cx="2782200" cy="2785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98015"/>
            <a:ext cx="2808312" cy="28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0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mg Experiments Results with Extra Reaction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464" y="801765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/>
              <a:t>With 5 species, 9 reactions, 1 Catalyst </a:t>
            </a:r>
            <a:r>
              <a:rPr lang="en-GB" sz="1400" dirty="0" smtClean="0"/>
              <a:t>species</a:t>
            </a: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2892AC-03A8-66D4-6CCA-40506A8D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88040"/>
              </p:ext>
            </p:extLst>
          </p:nvPr>
        </p:nvGraphicFramePr>
        <p:xfrm>
          <a:off x="627183" y="1227407"/>
          <a:ext cx="8047809" cy="2869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100081340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4051730450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603778883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270654758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74317642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342430885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2222239123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626634709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990002047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3904477641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318745150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659793506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3628208432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3721317654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E</a:t>
                      </a:r>
                      <a:r>
                        <a:rPr lang="en-GB" altLang="en-US" sz="1000" baseline="-25000" dirty="0" err="1"/>
                        <a:t>a</a:t>
                      </a:r>
                      <a:endParaRPr lang="en-GB" altLang="en-US" sz="1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Cellu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err="1"/>
                        <a:t>Vola</a:t>
                      </a:r>
                      <a:r>
                        <a:rPr lang="en-GB" altLang="en-US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878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87.65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6052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74.54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476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208.53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7379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225.42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2746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217.46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219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123.34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4043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12382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175.62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30.52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888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1000" dirty="0" smtClean="0"/>
                        <a:t>R9</a:t>
                      </a:r>
                      <a:endParaRPr lang="en-GB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0.82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17.24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0.09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1.53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0.26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0.39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-0.82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 smtClean="0"/>
                        <a:t>0.17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5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2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0546" y="833424"/>
            <a:ext cx="7908925" cy="3096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Profiles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1203598"/>
            <a:ext cx="2636253" cy="263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203598"/>
            <a:ext cx="2517130" cy="2520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9332"/>
            <a:ext cx="2646661" cy="26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Residual Mass and Species </a:t>
            </a:r>
            <a:r>
              <a:rPr lang="en-GB" dirty="0" smtClean="0"/>
              <a:t>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8" y="1160986"/>
            <a:ext cx="2649118" cy="2652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7" y="1160986"/>
            <a:ext cx="2710932" cy="2714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56" y="1133524"/>
            <a:ext cx="2676546" cy="26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11188" y="3579862"/>
            <a:ext cx="6453187" cy="654248"/>
          </a:xfrm>
          <a:prstGeom prst="rect">
            <a:avLst/>
          </a:prstGeom>
        </p:spPr>
        <p:txBody>
          <a:bodyPr/>
          <a:lstStyle/>
          <a:p>
            <a:r>
              <a:rPr lang="de-DE" sz="2400" b="1" dirty="0">
                <a:solidFill>
                  <a:srgbClr val="951B81"/>
                </a:solidFill>
              </a:rPr>
              <a:t>Vielen Dank für Ihre Aufmerksamkeit!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331" y="4156075"/>
            <a:ext cx="35283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www.ovgu.de</a:t>
            </a:r>
            <a:endParaRPr lang="de-DE" b="1" dirty="0">
              <a:solidFill>
                <a:schemeClr val="bg1"/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955" y="274639"/>
            <a:ext cx="7886700" cy="491808"/>
          </a:xfrm>
        </p:spPr>
        <p:txBody>
          <a:bodyPr/>
          <a:lstStyle/>
          <a:p>
            <a:r>
              <a:rPr lang="en-GB" dirty="0" smtClean="0"/>
              <a:t>Training Case </a:t>
            </a:r>
            <a:r>
              <a:rPr lang="en-GB" dirty="0" smtClean="0"/>
              <a:t>Example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096344"/>
          </a:xfrm>
        </p:spPr>
        <p:txBody>
          <a:bodyPr/>
          <a:lstStyle/>
          <a:p>
            <a:r>
              <a:rPr lang="en-GB" sz="1400" dirty="0" smtClean="0"/>
              <a:t>5 species, 8 Reaction, 1 Catalyst species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18964"/>
              </p:ext>
            </p:extLst>
          </p:nvPr>
        </p:nvGraphicFramePr>
        <p:xfrm>
          <a:off x="606424" y="1457003"/>
          <a:ext cx="8047809" cy="258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663356743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1312286628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2182291995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276644382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43370738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144623399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924310010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783856976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1134457383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1500034952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1933893358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75785552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988031626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2122053583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Cat.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E</a:t>
                      </a:r>
                      <a:r>
                        <a:rPr lang="en-GB" altLang="en-US" sz="900" baseline="-25000" dirty="0" err="1"/>
                        <a:t>a</a:t>
                      </a:r>
                      <a:endParaRPr lang="en-GB" altLang="en-US" sz="9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Vola</a:t>
                      </a:r>
                      <a:r>
                        <a:rPr lang="en-GB" altLang="en-US" sz="9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113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122.33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14.19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1.88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827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112.07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8.44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70050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100.55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10.98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0.28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54263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88.96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13.68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5577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58.69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9.58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0.27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9661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69.75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15.51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9707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67.52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1.01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80766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16.87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0.22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22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0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034A-77A9-0718-BBFE-F941625EF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36929"/>
              </p:ext>
            </p:extLst>
          </p:nvPr>
        </p:nvGraphicFramePr>
        <p:xfrm>
          <a:off x="1259632" y="924661"/>
          <a:ext cx="6264695" cy="3274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9168">
                  <a:extLst>
                    <a:ext uri="{9D8B030D-6E8A-4147-A177-3AD203B41FA5}">
                      <a16:colId xmlns:a16="http://schemas.microsoft.com/office/drawing/2014/main" val="3555011781"/>
                    </a:ext>
                  </a:extLst>
                </a:gridCol>
                <a:gridCol w="2265186">
                  <a:extLst>
                    <a:ext uri="{9D8B030D-6E8A-4147-A177-3AD203B41FA5}">
                      <a16:colId xmlns:a16="http://schemas.microsoft.com/office/drawing/2014/main" val="3709260434"/>
                    </a:ext>
                  </a:extLst>
                </a:gridCol>
                <a:gridCol w="492642">
                  <a:extLst>
                    <a:ext uri="{9D8B030D-6E8A-4147-A177-3AD203B41FA5}">
                      <a16:colId xmlns:a16="http://schemas.microsoft.com/office/drawing/2014/main" val="3813683545"/>
                    </a:ext>
                  </a:extLst>
                </a:gridCol>
                <a:gridCol w="3017699">
                  <a:extLst>
                    <a:ext uri="{9D8B030D-6E8A-4147-A177-3AD203B41FA5}">
                      <a16:colId xmlns:a16="http://schemas.microsoft.com/office/drawing/2014/main" val="1081897870"/>
                    </a:ext>
                  </a:extLst>
                </a:gridCol>
              </a:tblGrid>
              <a:tr h="269305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Reaction Mechanism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359243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 dirty="0">
                          <a:effectLst/>
                        </a:rPr>
                        <a:t>R1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 Cell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 S3 + 1.88 S4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53941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 dirty="0">
                          <a:effectLst/>
                        </a:rPr>
                        <a:t>R2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 S2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4158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>
                          <a:effectLst/>
                        </a:rPr>
                        <a:t>R3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 S3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 S2 + 0.28 Vol + 0.29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804281"/>
                  </a:ext>
                </a:extLst>
              </a:tr>
              <a:tr h="3942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 dirty="0">
                          <a:effectLst/>
                        </a:rPr>
                        <a:t>R4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 Cell + 0.25 S2 </a:t>
                      </a: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kern="1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 S4 + 0.41 Vol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1458737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 dirty="0">
                          <a:effectLst/>
                        </a:rPr>
                        <a:t>R5</a:t>
                      </a:r>
                      <a:endParaRPr lang="en-IN" sz="14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S3 + 0.27 Vol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300254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>
                          <a:effectLst/>
                        </a:rPr>
                        <a:t>R6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 S2 + 0.13 Vol + 0.49 S3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599977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>
                          <a:effectLst/>
                        </a:rPr>
                        <a:t>R7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 S2 + 1.01 Vol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62716"/>
                  </a:ext>
                </a:extLst>
              </a:tr>
              <a:tr h="307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200">
                          <a:effectLst/>
                        </a:rPr>
                        <a:t>R8</a:t>
                      </a:r>
                      <a:endParaRPr lang="en-IN" sz="14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 S4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IN" sz="16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 S2 + 0.22 Vol</a:t>
                      </a:r>
                      <a:endParaRPr lang="en-IN" sz="16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853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Predicted Residual Mass and Species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6154" y="1028395"/>
            <a:ext cx="8813915" cy="3161389"/>
            <a:chOff x="780646" y="340177"/>
            <a:chExt cx="8599370" cy="316138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46" y="340179"/>
              <a:ext cx="3057321" cy="31613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967" y="340178"/>
              <a:ext cx="2905212" cy="316138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179" y="340177"/>
              <a:ext cx="2636837" cy="3161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0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Predicted Residual Mass and Species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9486" y="961286"/>
            <a:ext cx="8607252" cy="3122633"/>
            <a:chOff x="392027" y="961286"/>
            <a:chExt cx="8607252" cy="312263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27" y="961286"/>
              <a:ext cx="2974427" cy="31226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372" y="961286"/>
              <a:ext cx="2765803" cy="312263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093" y="961286"/>
              <a:ext cx="2819186" cy="3122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0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for Test data (5 K/min HR Experiment)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29239"/>
            <a:ext cx="2732883" cy="273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88" y="1229239"/>
            <a:ext cx="2770623" cy="2774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80" y="1217449"/>
            <a:ext cx="2928125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Lid Experiments Results with Extra </a:t>
            </a:r>
            <a:r>
              <a:rPr lang="en-GB" dirty="0" smtClean="0"/>
              <a:t>Reaction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872" y="864061"/>
            <a:ext cx="807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/>
              <a:t>With 5 species, 9 reactions, 1 Catalyst </a:t>
            </a:r>
            <a:r>
              <a:rPr lang="en-GB" sz="1400" dirty="0" smtClean="0"/>
              <a:t>species</a:t>
            </a: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48095" y="1452639"/>
          <a:ext cx="8047809" cy="285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6">
                  <a:extLst>
                    <a:ext uri="{9D8B030D-6E8A-4147-A177-3AD203B41FA5}">
                      <a16:colId xmlns:a16="http://schemas.microsoft.com/office/drawing/2014/main" val="663356743"/>
                    </a:ext>
                  </a:extLst>
                </a:gridCol>
                <a:gridCol w="519836">
                  <a:extLst>
                    <a:ext uri="{9D8B030D-6E8A-4147-A177-3AD203B41FA5}">
                      <a16:colId xmlns:a16="http://schemas.microsoft.com/office/drawing/2014/main" val="1312286628"/>
                    </a:ext>
                  </a:extLst>
                </a:gridCol>
                <a:gridCol w="538627">
                  <a:extLst>
                    <a:ext uri="{9D8B030D-6E8A-4147-A177-3AD203B41FA5}">
                      <a16:colId xmlns:a16="http://schemas.microsoft.com/office/drawing/2014/main" val="2182291995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3276644382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433707381"/>
                    </a:ext>
                  </a:extLst>
                </a:gridCol>
                <a:gridCol w="531541">
                  <a:extLst>
                    <a:ext uri="{9D8B030D-6E8A-4147-A177-3AD203B41FA5}">
                      <a16:colId xmlns:a16="http://schemas.microsoft.com/office/drawing/2014/main" val="1446233991"/>
                    </a:ext>
                  </a:extLst>
                </a:gridCol>
                <a:gridCol w="723496">
                  <a:extLst>
                    <a:ext uri="{9D8B030D-6E8A-4147-A177-3AD203B41FA5}">
                      <a16:colId xmlns:a16="http://schemas.microsoft.com/office/drawing/2014/main" val="924310010"/>
                    </a:ext>
                  </a:extLst>
                </a:gridCol>
                <a:gridCol w="616369">
                  <a:extLst>
                    <a:ext uri="{9D8B030D-6E8A-4147-A177-3AD203B41FA5}">
                      <a16:colId xmlns:a16="http://schemas.microsoft.com/office/drawing/2014/main" val="2783856976"/>
                    </a:ext>
                  </a:extLst>
                </a:gridCol>
                <a:gridCol w="611842">
                  <a:extLst>
                    <a:ext uri="{9D8B030D-6E8A-4147-A177-3AD203B41FA5}">
                      <a16:colId xmlns:a16="http://schemas.microsoft.com/office/drawing/2014/main" val="1134457383"/>
                    </a:ext>
                  </a:extLst>
                </a:gridCol>
                <a:gridCol w="564311">
                  <a:extLst>
                    <a:ext uri="{9D8B030D-6E8A-4147-A177-3AD203B41FA5}">
                      <a16:colId xmlns:a16="http://schemas.microsoft.com/office/drawing/2014/main" val="1500034952"/>
                    </a:ext>
                  </a:extLst>
                </a:gridCol>
                <a:gridCol w="638999">
                  <a:extLst>
                    <a:ext uri="{9D8B030D-6E8A-4147-A177-3AD203B41FA5}">
                      <a16:colId xmlns:a16="http://schemas.microsoft.com/office/drawing/2014/main" val="1933893358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2757855522"/>
                    </a:ext>
                  </a:extLst>
                </a:gridCol>
                <a:gridCol w="637491">
                  <a:extLst>
                    <a:ext uri="{9D8B030D-6E8A-4147-A177-3AD203B41FA5}">
                      <a16:colId xmlns:a16="http://schemas.microsoft.com/office/drawing/2014/main" val="988031626"/>
                    </a:ext>
                  </a:extLst>
                </a:gridCol>
                <a:gridCol w="610332">
                  <a:extLst>
                    <a:ext uri="{9D8B030D-6E8A-4147-A177-3AD203B41FA5}">
                      <a16:colId xmlns:a16="http://schemas.microsoft.com/office/drawing/2014/main" val="2122053583"/>
                    </a:ext>
                  </a:extLst>
                </a:gridCol>
              </a:tblGrid>
              <a:tr h="345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Cat.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E</a:t>
                      </a:r>
                      <a:r>
                        <a:rPr lang="en-GB" altLang="en-US" sz="900" baseline="-25000" dirty="0" err="1"/>
                        <a:t>a</a:t>
                      </a:r>
                      <a:endParaRPr lang="en-GB" altLang="en-US" sz="9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i="1"/>
                        <a:t>lnA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 smtClean="0"/>
                        <a:t>Cellu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S4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err="1"/>
                        <a:t>Vola</a:t>
                      </a:r>
                      <a:r>
                        <a:rPr lang="en-GB" altLang="en-US" sz="9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1135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122.33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14.19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-2.0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1.88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8279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112.07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8.44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70050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100.55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10.98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0.28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54263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88.96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13.68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-0.25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-0.13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5577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58.69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9.58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-0.63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0.27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96617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69.75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15.51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0.34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0.49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-0.96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0.13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97074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0.09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67.52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0.39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12.9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-1.30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1.01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80766"/>
                  </a:ext>
                </a:extLst>
              </a:tr>
              <a:tr h="2647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R8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112.75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16.87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0.59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-0.81</a:t>
                      </a:r>
                      <a:endParaRPr lang="en-GB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dirty="0" smtClean="0"/>
                        <a:t>0.22</a:t>
                      </a:r>
                      <a:endParaRPr lang="en-GB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22648"/>
                  </a:ext>
                </a:extLst>
              </a:tr>
              <a:tr h="28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R9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0.51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48.44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0.09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5.02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0.1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0.33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-0.51</a:t>
                      </a:r>
                      <a:endParaRPr lang="en-GB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en-US" sz="900" b="1" dirty="0" smtClean="0"/>
                        <a:t>0.08</a:t>
                      </a:r>
                      <a:endParaRPr lang="en-GB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6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vgu_Allgemein">
  <a:themeElements>
    <a:clrScheme name="Benutzerdefiniert 26">
      <a:dk1>
        <a:srgbClr val="000000"/>
      </a:dk1>
      <a:lt1>
        <a:srgbClr val="FFFFFF"/>
      </a:lt1>
      <a:dk2>
        <a:srgbClr val="7A003F"/>
      </a:dk2>
      <a:lt2>
        <a:srgbClr val="5D8EA6"/>
      </a:lt2>
      <a:accent1>
        <a:srgbClr val="7A003F"/>
      </a:accent1>
      <a:accent2>
        <a:srgbClr val="002D5C"/>
      </a:accent2>
      <a:accent3>
        <a:srgbClr val="FFFFFF"/>
      </a:accent3>
      <a:accent4>
        <a:srgbClr val="000000"/>
      </a:accent4>
      <a:accent5>
        <a:srgbClr val="D0ABAB"/>
      </a:accent5>
      <a:accent6>
        <a:srgbClr val="5A2724"/>
      </a:accent6>
      <a:hlink>
        <a:srgbClr val="E6003A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VST_16-9" id="{8B8D0578-5ED8-4942-B2DC-FC8490863DA7}" vid="{0C5115EE-6E42-344A-9EF7-6965D7C31419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Neu_FVST_potx</Template>
  <TotalTime>0</TotalTime>
  <Words>2301</Words>
  <Application>Microsoft Office PowerPoint</Application>
  <PresentationFormat>On-screen Show (16:9)</PresentationFormat>
  <Paragraphs>1506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MS PGothic</vt:lpstr>
      <vt:lpstr>Arial</vt:lpstr>
      <vt:lpstr>Calibri</vt:lpstr>
      <vt:lpstr>Cambria Math</vt:lpstr>
      <vt:lpstr>Lucida Grande</vt:lpstr>
      <vt:lpstr>Lucida Grande CY</vt:lpstr>
      <vt:lpstr>Lucida Sans</vt:lpstr>
      <vt:lpstr>Lucida Sans Unicode</vt:lpstr>
      <vt:lpstr>Times New Roman</vt:lpstr>
      <vt:lpstr>Wingdings</vt:lpstr>
      <vt:lpstr>ヒラギノ角ゴ Pro W3</vt:lpstr>
      <vt:lpstr>Ovgu_Allgemein</vt:lpstr>
      <vt:lpstr>PowerPoint Presentation</vt:lpstr>
      <vt:lpstr>Experiment List</vt:lpstr>
      <vt:lpstr>Incorporating Catalyst Species</vt:lpstr>
      <vt:lpstr>Training Case Example 1</vt:lpstr>
      <vt:lpstr>PowerPoint Presentation</vt:lpstr>
      <vt:lpstr>Predicted Residual Mass and Species Profiles</vt:lpstr>
      <vt:lpstr>Predicted Residual Mass and Species Profiles</vt:lpstr>
      <vt:lpstr>Results for Test data (5 K/min HR Experiment)</vt:lpstr>
      <vt:lpstr>Lid Experiments Results with Extra Reaction </vt:lpstr>
      <vt:lpstr>Predicted Residual Mass and Species Profiles</vt:lpstr>
      <vt:lpstr>Predicted Residual Mass and Species Profiles</vt:lpstr>
      <vt:lpstr>20 mg Experiments Results with Extra Reaction</vt:lpstr>
      <vt:lpstr>Predicted Residual Mass and Species Profiles</vt:lpstr>
      <vt:lpstr>Predicted Residual Mass and Species Profiles</vt:lpstr>
      <vt:lpstr>Training Case Example 2</vt:lpstr>
      <vt:lpstr>PowerPoint Presentation</vt:lpstr>
      <vt:lpstr>Results for Test data (2.5 K/min HR Experiment)</vt:lpstr>
      <vt:lpstr>Results for Test data (10 K/min HR Experiment)</vt:lpstr>
      <vt:lpstr>Results for Test data (5 K/min HR Experiment)</vt:lpstr>
      <vt:lpstr>Lid Experiments Results with Extra Reaction </vt:lpstr>
      <vt:lpstr>Predicted Residual Mass and Species Profiles</vt:lpstr>
      <vt:lpstr>Predicted Residual Mass and Species Profiles</vt:lpstr>
      <vt:lpstr>20 mg Experiments Results with Extra Reaction</vt:lpstr>
      <vt:lpstr>Predicted Residual Mass and Species Profiles</vt:lpstr>
      <vt:lpstr>Predicted Residual Mass and Species Profiles</vt:lpstr>
      <vt:lpstr>Training Case Example 3</vt:lpstr>
      <vt:lpstr>PowerPoint Presentation</vt:lpstr>
      <vt:lpstr>Results for Test data (2.5 K/min HR Experiment)</vt:lpstr>
      <vt:lpstr>Results for Test data (10 K/min HR Experiment)</vt:lpstr>
      <vt:lpstr>Results for Test data (5 K/min HR Experiment)</vt:lpstr>
      <vt:lpstr>Lid Experiments Results with Extra Reaction </vt:lpstr>
      <vt:lpstr>Predicted Residual Mass and Species Profiles</vt:lpstr>
      <vt:lpstr>Predicted Residual Mass and Species Profiles</vt:lpstr>
      <vt:lpstr>20 mg Experiments Results with Extra Reaction</vt:lpstr>
      <vt:lpstr>Predicted Residual Mass and Species Profiles</vt:lpstr>
      <vt:lpstr>Predicted Residual Mass and Species Profiles</vt:lpstr>
      <vt:lpstr>Vielen Dank für Ihre Aufmerksamkeit!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</dc:creator>
  <cp:lastModifiedBy>Suraj</cp:lastModifiedBy>
  <cp:revision>82</cp:revision>
  <cp:lastPrinted>2009-04-03T10:08:54Z</cp:lastPrinted>
  <dcterms:created xsi:type="dcterms:W3CDTF">2023-08-22T13:56:36Z</dcterms:created>
  <dcterms:modified xsi:type="dcterms:W3CDTF">2024-03-11T10:41:35Z</dcterms:modified>
</cp:coreProperties>
</file>